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782153-5D90-4ED4-B253-CD544B19A0A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069FC5-5A7A-4098-9728-3C149623B742}">
      <dgm:prSet phldrT="[Text]"/>
      <dgm:spPr/>
      <dgm:t>
        <a:bodyPr/>
        <a:lstStyle/>
        <a:p>
          <a:r>
            <a:rPr lang="en-US" dirty="0" smtClean="0"/>
            <a:t>Complete / Total</a:t>
          </a:r>
          <a:endParaRPr lang="en-US" dirty="0"/>
        </a:p>
      </dgm:t>
    </dgm:pt>
    <dgm:pt modelId="{2A860796-248E-4D31-9B0B-088BE824F5A1}" type="parTrans" cxnId="{27210548-62E4-4BA9-BA08-EA8477D91B1A}">
      <dgm:prSet/>
      <dgm:spPr/>
      <dgm:t>
        <a:bodyPr/>
        <a:lstStyle/>
        <a:p>
          <a:endParaRPr lang="en-US"/>
        </a:p>
      </dgm:t>
    </dgm:pt>
    <dgm:pt modelId="{63B15E11-0D79-4DEF-99D0-98D05BCD0AB8}" type="sibTrans" cxnId="{27210548-62E4-4BA9-BA08-EA8477D91B1A}">
      <dgm:prSet/>
      <dgm:spPr/>
      <dgm:t>
        <a:bodyPr/>
        <a:lstStyle/>
        <a:p>
          <a:endParaRPr lang="en-US"/>
        </a:p>
      </dgm:t>
    </dgm:pt>
    <dgm:pt modelId="{5B55254A-D98E-4C92-9CBF-ACD2A305A24A}">
      <dgm:prSet phldrT="[Text]"/>
      <dgm:spPr/>
      <dgm:t>
        <a:bodyPr/>
        <a:lstStyle/>
        <a:p>
          <a:r>
            <a:rPr lang="en-US" dirty="0" smtClean="0"/>
            <a:t>Complete end of relationship</a:t>
          </a:r>
          <a:endParaRPr lang="en-US" dirty="0"/>
        </a:p>
      </dgm:t>
    </dgm:pt>
    <dgm:pt modelId="{25969140-97B7-4A1C-B02E-11DCD3BC7548}" type="parTrans" cxnId="{613D3051-20B8-405E-A3E4-09595A680B65}">
      <dgm:prSet/>
      <dgm:spPr/>
      <dgm:t>
        <a:bodyPr/>
        <a:lstStyle/>
        <a:p>
          <a:endParaRPr lang="en-US"/>
        </a:p>
      </dgm:t>
    </dgm:pt>
    <dgm:pt modelId="{0C28BC41-5439-43B6-A039-9E3093358FD3}" type="sibTrans" cxnId="{613D3051-20B8-405E-A3E4-09595A680B65}">
      <dgm:prSet/>
      <dgm:spPr/>
      <dgm:t>
        <a:bodyPr/>
        <a:lstStyle/>
        <a:p>
          <a:endParaRPr lang="en-US"/>
        </a:p>
      </dgm:t>
    </dgm:pt>
    <dgm:pt modelId="{7D7E33FC-0ECB-432F-96E7-78B41AA28C60}">
      <dgm:prSet phldrT="[Text]"/>
      <dgm:spPr/>
      <dgm:t>
        <a:bodyPr/>
        <a:lstStyle/>
        <a:p>
          <a:r>
            <a:rPr lang="en-US" dirty="0" smtClean="0"/>
            <a:t>Asset A/c &amp; H. V. Account  - should become zero</a:t>
          </a:r>
          <a:endParaRPr lang="en-US" dirty="0"/>
        </a:p>
      </dgm:t>
    </dgm:pt>
    <dgm:pt modelId="{E1CE4105-86FD-4163-8B00-5E15D94998CF}" type="parTrans" cxnId="{C214681A-449E-4896-99C9-1EE678F0778A}">
      <dgm:prSet/>
      <dgm:spPr/>
      <dgm:t>
        <a:bodyPr/>
        <a:lstStyle/>
        <a:p>
          <a:endParaRPr lang="en-US"/>
        </a:p>
      </dgm:t>
    </dgm:pt>
    <dgm:pt modelId="{5486A700-807A-4867-9244-4C2BAF8425CC}" type="sibTrans" cxnId="{C214681A-449E-4896-99C9-1EE678F0778A}">
      <dgm:prSet/>
      <dgm:spPr/>
      <dgm:t>
        <a:bodyPr/>
        <a:lstStyle/>
        <a:p>
          <a:endParaRPr lang="en-US"/>
        </a:p>
      </dgm:t>
    </dgm:pt>
    <dgm:pt modelId="{FCEE17BA-6116-4F3D-8E1C-531C2D30FFCA}">
      <dgm:prSet phldrT="[Text]"/>
      <dgm:spPr/>
      <dgm:t>
        <a:bodyPr/>
        <a:lstStyle/>
        <a:p>
          <a:r>
            <a:rPr lang="en-US" dirty="0" smtClean="0"/>
            <a:t>Partial</a:t>
          </a:r>
          <a:endParaRPr lang="en-US" dirty="0"/>
        </a:p>
      </dgm:t>
    </dgm:pt>
    <dgm:pt modelId="{C03A2413-EF3C-4305-8A76-B1A9097867B2}" type="parTrans" cxnId="{3CD44A4D-0A09-41FF-BF01-9913110A27B8}">
      <dgm:prSet/>
      <dgm:spPr/>
      <dgm:t>
        <a:bodyPr/>
        <a:lstStyle/>
        <a:p>
          <a:endParaRPr lang="en-US"/>
        </a:p>
      </dgm:t>
    </dgm:pt>
    <dgm:pt modelId="{B006A7A2-050A-4659-8575-3861C12C343F}" type="sibTrans" cxnId="{3CD44A4D-0A09-41FF-BF01-9913110A27B8}">
      <dgm:prSet/>
      <dgm:spPr/>
      <dgm:t>
        <a:bodyPr/>
        <a:lstStyle/>
        <a:p>
          <a:endParaRPr lang="en-US"/>
        </a:p>
      </dgm:t>
    </dgm:pt>
    <dgm:pt modelId="{B2ABDDF3-33C7-4C2E-AF20-33C59A6D1A6F}">
      <dgm:prSet phldrT="[Text]"/>
      <dgm:spPr/>
      <dgm:t>
        <a:bodyPr/>
        <a:lstStyle/>
        <a:p>
          <a:r>
            <a:rPr lang="en-US" dirty="0" smtClean="0"/>
            <a:t>Relationship continues</a:t>
          </a:r>
          <a:endParaRPr lang="en-US" dirty="0"/>
        </a:p>
      </dgm:t>
    </dgm:pt>
    <dgm:pt modelId="{6070E16F-AC10-4CCA-A220-59C51D9FD583}" type="parTrans" cxnId="{1270D6DD-F1C5-4D89-AB53-E16C1D371E75}">
      <dgm:prSet/>
      <dgm:spPr/>
      <dgm:t>
        <a:bodyPr/>
        <a:lstStyle/>
        <a:p>
          <a:endParaRPr lang="en-US"/>
        </a:p>
      </dgm:t>
    </dgm:pt>
    <dgm:pt modelId="{2F9DC472-7156-4B69-8D50-E2BCAD78CE84}" type="sibTrans" cxnId="{1270D6DD-F1C5-4D89-AB53-E16C1D371E75}">
      <dgm:prSet/>
      <dgm:spPr/>
      <dgm:t>
        <a:bodyPr/>
        <a:lstStyle/>
        <a:p>
          <a:endParaRPr lang="en-US"/>
        </a:p>
      </dgm:t>
    </dgm:pt>
    <dgm:pt modelId="{6EBC9279-58B1-4864-BCE0-D3C9829C50A3}">
      <dgm:prSet phldrT="[Text]"/>
      <dgm:spPr/>
      <dgm:t>
        <a:bodyPr/>
        <a:lstStyle/>
        <a:p>
          <a:r>
            <a:rPr lang="en-US" dirty="0" smtClean="0"/>
            <a:t>Asset A/c and H. V. Account do not become zero</a:t>
          </a:r>
          <a:endParaRPr lang="en-US" dirty="0"/>
        </a:p>
      </dgm:t>
    </dgm:pt>
    <dgm:pt modelId="{C3AFD68A-78BC-4A0B-B441-B7EF93037441}" type="parTrans" cxnId="{15EDCF7A-17A5-4A40-8D52-704B2FB79867}">
      <dgm:prSet/>
      <dgm:spPr/>
      <dgm:t>
        <a:bodyPr/>
        <a:lstStyle/>
        <a:p>
          <a:endParaRPr lang="en-US"/>
        </a:p>
      </dgm:t>
    </dgm:pt>
    <dgm:pt modelId="{B5B152F7-06B2-416C-A74C-EC5A350B31CA}" type="sibTrans" cxnId="{15EDCF7A-17A5-4A40-8D52-704B2FB79867}">
      <dgm:prSet/>
      <dgm:spPr/>
      <dgm:t>
        <a:bodyPr/>
        <a:lstStyle/>
        <a:p>
          <a:endParaRPr lang="en-US"/>
        </a:p>
      </dgm:t>
    </dgm:pt>
    <dgm:pt modelId="{35C6EFA8-7C56-4695-8941-7A3842F39B46}" type="pres">
      <dgm:prSet presAssocID="{DB782153-5D90-4ED4-B253-CD544B19A0A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C5B2514-4E23-422B-A41D-E54AB96C7177}" type="pres">
      <dgm:prSet presAssocID="{8B069FC5-5A7A-4098-9728-3C149623B742}" presName="linNode" presStyleCnt="0"/>
      <dgm:spPr/>
    </dgm:pt>
    <dgm:pt modelId="{E852345E-458B-4253-B06E-AEF9118586B4}" type="pres">
      <dgm:prSet presAssocID="{8B069FC5-5A7A-4098-9728-3C149623B74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45322A-D1EE-4EBD-8FF5-D15BFB968710}" type="pres">
      <dgm:prSet presAssocID="{8B069FC5-5A7A-4098-9728-3C149623B74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0AB69-F61D-4FAC-9ACE-CB85745B6908}" type="pres">
      <dgm:prSet presAssocID="{63B15E11-0D79-4DEF-99D0-98D05BCD0AB8}" presName="spacing" presStyleCnt="0"/>
      <dgm:spPr/>
    </dgm:pt>
    <dgm:pt modelId="{09505ADE-A9BE-4A01-B1EB-2585B2F31C66}" type="pres">
      <dgm:prSet presAssocID="{FCEE17BA-6116-4F3D-8E1C-531C2D30FFCA}" presName="linNode" presStyleCnt="0"/>
      <dgm:spPr/>
    </dgm:pt>
    <dgm:pt modelId="{CCF80B01-653F-4A50-B67E-7B7BA09EFAF6}" type="pres">
      <dgm:prSet presAssocID="{FCEE17BA-6116-4F3D-8E1C-531C2D30FFCA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22F1E-6B94-4EF0-973F-5D4DF8B31F33}" type="pres">
      <dgm:prSet presAssocID="{FCEE17BA-6116-4F3D-8E1C-531C2D30FFC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9DCB65-496C-4E7F-8CFE-C74C3DFBF6ED}" type="presOf" srcId="{FCEE17BA-6116-4F3D-8E1C-531C2D30FFCA}" destId="{CCF80B01-653F-4A50-B67E-7B7BA09EFAF6}" srcOrd="0" destOrd="0" presId="urn:microsoft.com/office/officeart/2005/8/layout/vList6"/>
    <dgm:cxn modelId="{DA3B9D83-95DC-4184-BA59-9FB0E487C357}" type="presOf" srcId="{6EBC9279-58B1-4864-BCE0-D3C9829C50A3}" destId="{F8F22F1E-6B94-4EF0-973F-5D4DF8B31F33}" srcOrd="0" destOrd="1" presId="urn:microsoft.com/office/officeart/2005/8/layout/vList6"/>
    <dgm:cxn modelId="{FB376F3B-66AB-402B-9341-AC983D92F464}" type="presOf" srcId="{B2ABDDF3-33C7-4C2E-AF20-33C59A6D1A6F}" destId="{F8F22F1E-6B94-4EF0-973F-5D4DF8B31F33}" srcOrd="0" destOrd="0" presId="urn:microsoft.com/office/officeart/2005/8/layout/vList6"/>
    <dgm:cxn modelId="{C214681A-449E-4896-99C9-1EE678F0778A}" srcId="{8B069FC5-5A7A-4098-9728-3C149623B742}" destId="{7D7E33FC-0ECB-432F-96E7-78B41AA28C60}" srcOrd="1" destOrd="0" parTransId="{E1CE4105-86FD-4163-8B00-5E15D94998CF}" sibTransId="{5486A700-807A-4867-9244-4C2BAF8425CC}"/>
    <dgm:cxn modelId="{84856D31-6705-469A-9F29-F07A446A5441}" type="presOf" srcId="{DB782153-5D90-4ED4-B253-CD544B19A0A4}" destId="{35C6EFA8-7C56-4695-8941-7A3842F39B46}" srcOrd="0" destOrd="0" presId="urn:microsoft.com/office/officeart/2005/8/layout/vList6"/>
    <dgm:cxn modelId="{3CD44A4D-0A09-41FF-BF01-9913110A27B8}" srcId="{DB782153-5D90-4ED4-B253-CD544B19A0A4}" destId="{FCEE17BA-6116-4F3D-8E1C-531C2D30FFCA}" srcOrd="1" destOrd="0" parTransId="{C03A2413-EF3C-4305-8A76-B1A9097867B2}" sibTransId="{B006A7A2-050A-4659-8575-3861C12C343F}"/>
    <dgm:cxn modelId="{27210548-62E4-4BA9-BA08-EA8477D91B1A}" srcId="{DB782153-5D90-4ED4-B253-CD544B19A0A4}" destId="{8B069FC5-5A7A-4098-9728-3C149623B742}" srcOrd="0" destOrd="0" parTransId="{2A860796-248E-4D31-9B0B-088BE824F5A1}" sibTransId="{63B15E11-0D79-4DEF-99D0-98D05BCD0AB8}"/>
    <dgm:cxn modelId="{1270D6DD-F1C5-4D89-AB53-E16C1D371E75}" srcId="{FCEE17BA-6116-4F3D-8E1C-531C2D30FFCA}" destId="{B2ABDDF3-33C7-4C2E-AF20-33C59A6D1A6F}" srcOrd="0" destOrd="0" parTransId="{6070E16F-AC10-4CCA-A220-59C51D9FD583}" sibTransId="{2F9DC472-7156-4B69-8D50-E2BCAD78CE84}"/>
    <dgm:cxn modelId="{613D3051-20B8-405E-A3E4-09595A680B65}" srcId="{8B069FC5-5A7A-4098-9728-3C149623B742}" destId="{5B55254A-D98E-4C92-9CBF-ACD2A305A24A}" srcOrd="0" destOrd="0" parTransId="{25969140-97B7-4A1C-B02E-11DCD3BC7548}" sibTransId="{0C28BC41-5439-43B6-A039-9E3093358FD3}"/>
    <dgm:cxn modelId="{143116D2-72B2-470B-85BB-E1D8D9642BBE}" type="presOf" srcId="{7D7E33FC-0ECB-432F-96E7-78B41AA28C60}" destId="{8245322A-D1EE-4EBD-8FF5-D15BFB968710}" srcOrd="0" destOrd="1" presId="urn:microsoft.com/office/officeart/2005/8/layout/vList6"/>
    <dgm:cxn modelId="{73DB2320-8327-4B81-87D0-5217CF079F9B}" type="presOf" srcId="{8B069FC5-5A7A-4098-9728-3C149623B742}" destId="{E852345E-458B-4253-B06E-AEF9118586B4}" srcOrd="0" destOrd="0" presId="urn:microsoft.com/office/officeart/2005/8/layout/vList6"/>
    <dgm:cxn modelId="{6DB28EDB-C732-4905-B9F7-567A9B4BF137}" type="presOf" srcId="{5B55254A-D98E-4C92-9CBF-ACD2A305A24A}" destId="{8245322A-D1EE-4EBD-8FF5-D15BFB968710}" srcOrd="0" destOrd="0" presId="urn:microsoft.com/office/officeart/2005/8/layout/vList6"/>
    <dgm:cxn modelId="{15EDCF7A-17A5-4A40-8D52-704B2FB79867}" srcId="{FCEE17BA-6116-4F3D-8E1C-531C2D30FFCA}" destId="{6EBC9279-58B1-4864-BCE0-D3C9829C50A3}" srcOrd="1" destOrd="0" parTransId="{C3AFD68A-78BC-4A0B-B441-B7EF93037441}" sibTransId="{B5B152F7-06B2-416C-A74C-EC5A350B31CA}"/>
    <dgm:cxn modelId="{92DD96D4-063C-4080-B242-666124F3B0B4}" type="presParOf" srcId="{35C6EFA8-7C56-4695-8941-7A3842F39B46}" destId="{CC5B2514-4E23-422B-A41D-E54AB96C7177}" srcOrd="0" destOrd="0" presId="urn:microsoft.com/office/officeart/2005/8/layout/vList6"/>
    <dgm:cxn modelId="{375A1893-8CF7-49BA-A04E-00EEE26BF35B}" type="presParOf" srcId="{CC5B2514-4E23-422B-A41D-E54AB96C7177}" destId="{E852345E-458B-4253-B06E-AEF9118586B4}" srcOrd="0" destOrd="0" presId="urn:microsoft.com/office/officeart/2005/8/layout/vList6"/>
    <dgm:cxn modelId="{E33D33ED-02F7-4E64-9298-77A28103FD43}" type="presParOf" srcId="{CC5B2514-4E23-422B-A41D-E54AB96C7177}" destId="{8245322A-D1EE-4EBD-8FF5-D15BFB968710}" srcOrd="1" destOrd="0" presId="urn:microsoft.com/office/officeart/2005/8/layout/vList6"/>
    <dgm:cxn modelId="{4EB7F2D2-4040-49A6-A177-9996961CFB52}" type="presParOf" srcId="{35C6EFA8-7C56-4695-8941-7A3842F39B46}" destId="{AE60AB69-F61D-4FAC-9ACE-CB85745B6908}" srcOrd="1" destOrd="0" presId="urn:microsoft.com/office/officeart/2005/8/layout/vList6"/>
    <dgm:cxn modelId="{27257CAA-C5C9-4E0A-AF80-99E8E4E51D2C}" type="presParOf" srcId="{35C6EFA8-7C56-4695-8941-7A3842F39B46}" destId="{09505ADE-A9BE-4A01-B1EB-2585B2F31C66}" srcOrd="2" destOrd="0" presId="urn:microsoft.com/office/officeart/2005/8/layout/vList6"/>
    <dgm:cxn modelId="{43BB22C0-CC56-4AE3-88AC-A0588C56FE36}" type="presParOf" srcId="{09505ADE-A9BE-4A01-B1EB-2585B2F31C66}" destId="{CCF80B01-653F-4A50-B67E-7B7BA09EFAF6}" srcOrd="0" destOrd="0" presId="urn:microsoft.com/office/officeart/2005/8/layout/vList6"/>
    <dgm:cxn modelId="{EF08E2F8-8D30-4DF0-A580-0F3E4040F547}" type="presParOf" srcId="{09505ADE-A9BE-4A01-B1EB-2585B2F31C66}" destId="{F8F22F1E-6B94-4EF0-973F-5D4DF8B31F33}" srcOrd="1" destOrd="0" presId="urn:microsoft.com/office/officeart/2005/8/layout/v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FEF10E-85D8-45C3-844F-E409B181ED9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8C4663-D6EA-4238-9360-AAFF817E06F9}">
      <dgm:prSet phldrT="[Text]"/>
      <dgm:spPr/>
      <dgm:t>
        <a:bodyPr/>
        <a:lstStyle/>
        <a:p>
          <a:r>
            <a:rPr lang="en-US" dirty="0" smtClean="0"/>
            <a:t>Transfer HV A/c to Asset A/c</a:t>
          </a:r>
          <a:endParaRPr lang="en-US" dirty="0"/>
        </a:p>
      </dgm:t>
    </dgm:pt>
    <dgm:pt modelId="{C7921E48-A4E1-4701-A1DF-04A16D694885}" type="parTrans" cxnId="{05776978-3C72-4D13-BB18-B6983E3EC32B}">
      <dgm:prSet/>
      <dgm:spPr/>
      <dgm:t>
        <a:bodyPr/>
        <a:lstStyle/>
        <a:p>
          <a:endParaRPr lang="en-US"/>
        </a:p>
      </dgm:t>
    </dgm:pt>
    <dgm:pt modelId="{106D0A73-D934-4FE1-9836-CDDC78EBB815}" type="sibTrans" cxnId="{05776978-3C72-4D13-BB18-B6983E3EC32B}">
      <dgm:prSet/>
      <dgm:spPr/>
      <dgm:t>
        <a:bodyPr/>
        <a:lstStyle/>
        <a:p>
          <a:endParaRPr lang="en-US"/>
        </a:p>
      </dgm:t>
    </dgm:pt>
    <dgm:pt modelId="{FBCA0F4E-CF86-44F9-AD16-00D0A1562314}">
      <dgm:prSet phldrT="[Text]"/>
      <dgm:spPr/>
      <dgm:t>
        <a:bodyPr/>
        <a:lstStyle/>
        <a:p>
          <a:r>
            <a:rPr lang="en-US" dirty="0" smtClean="0"/>
            <a:t>H. V. A/c Dr                                To Asset A/c</a:t>
          </a:r>
          <a:endParaRPr lang="en-US" dirty="0"/>
        </a:p>
      </dgm:t>
    </dgm:pt>
    <dgm:pt modelId="{767E26C1-D9B8-46C9-83BD-A2F7625C73AC}" type="parTrans" cxnId="{6C31FB96-ED22-4A4D-8A16-86689EB80297}">
      <dgm:prSet/>
      <dgm:spPr/>
      <dgm:t>
        <a:bodyPr/>
        <a:lstStyle/>
        <a:p>
          <a:endParaRPr lang="en-US"/>
        </a:p>
      </dgm:t>
    </dgm:pt>
    <dgm:pt modelId="{69F11414-FB23-45B5-8E19-8E4922B64398}" type="sibTrans" cxnId="{6C31FB96-ED22-4A4D-8A16-86689EB80297}">
      <dgm:prSet/>
      <dgm:spPr/>
      <dgm:t>
        <a:bodyPr/>
        <a:lstStyle/>
        <a:p>
          <a:endParaRPr lang="en-US"/>
        </a:p>
      </dgm:t>
    </dgm:pt>
    <dgm:pt modelId="{318837F5-0380-447B-A6B8-FBEF3ADF3FB5}">
      <dgm:prSet phldrT="[Text]"/>
      <dgm:spPr/>
      <dgm:t>
        <a:bodyPr/>
        <a:lstStyle/>
        <a:p>
          <a:r>
            <a:rPr lang="en-US" dirty="0" smtClean="0"/>
            <a:t>Transfer Asset A/c to P &amp; L Account</a:t>
          </a:r>
          <a:endParaRPr lang="en-US" dirty="0"/>
        </a:p>
      </dgm:t>
    </dgm:pt>
    <dgm:pt modelId="{DDA8FA82-50EC-4366-890B-684D0AD28858}" type="parTrans" cxnId="{4346FE00-B3C3-4D97-8A65-23D4433EA7B3}">
      <dgm:prSet/>
      <dgm:spPr/>
      <dgm:t>
        <a:bodyPr/>
        <a:lstStyle/>
        <a:p>
          <a:endParaRPr lang="en-US"/>
        </a:p>
      </dgm:t>
    </dgm:pt>
    <dgm:pt modelId="{93323078-74A5-4F59-BD93-52C3AD8F9B1C}" type="sibTrans" cxnId="{4346FE00-B3C3-4D97-8A65-23D4433EA7B3}">
      <dgm:prSet/>
      <dgm:spPr/>
      <dgm:t>
        <a:bodyPr/>
        <a:lstStyle/>
        <a:p>
          <a:endParaRPr lang="en-US"/>
        </a:p>
      </dgm:t>
    </dgm:pt>
    <dgm:pt modelId="{801FABEA-3492-42D1-82DC-1DBB7327FCFC}">
      <dgm:prSet phldrT="[Text]"/>
      <dgm:spPr/>
      <dgm:t>
        <a:bodyPr/>
        <a:lstStyle/>
        <a:p>
          <a:r>
            <a:rPr lang="en-US" dirty="0" smtClean="0"/>
            <a:t>Profit &amp; Loss A/c Dr. (Loss)        To Asset A/c</a:t>
          </a:r>
          <a:endParaRPr lang="en-US" dirty="0"/>
        </a:p>
      </dgm:t>
    </dgm:pt>
    <dgm:pt modelId="{4B93BA12-7D28-4B8B-BA2E-BCDE11026554}" type="parTrans" cxnId="{EC646411-5AEF-4868-8E1D-72202FAC6EED}">
      <dgm:prSet/>
      <dgm:spPr/>
      <dgm:t>
        <a:bodyPr/>
        <a:lstStyle/>
        <a:p>
          <a:endParaRPr lang="en-US"/>
        </a:p>
      </dgm:t>
    </dgm:pt>
    <dgm:pt modelId="{099050C7-D82C-4A16-B8A0-42EFCC2E3121}" type="sibTrans" cxnId="{EC646411-5AEF-4868-8E1D-72202FAC6EED}">
      <dgm:prSet/>
      <dgm:spPr/>
      <dgm:t>
        <a:bodyPr/>
        <a:lstStyle/>
        <a:p>
          <a:endParaRPr lang="en-US"/>
        </a:p>
      </dgm:t>
    </dgm:pt>
    <dgm:pt modelId="{C156327A-9DA9-4B77-8BB7-A2DCF5AB6B53}" type="pres">
      <dgm:prSet presAssocID="{27FEF10E-85D8-45C3-844F-E409B181ED9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467C34-D90A-4147-931E-C39750D5BE50}" type="pres">
      <dgm:prSet presAssocID="{F98C4663-D6EA-4238-9360-AAFF817E06F9}" presName="composite" presStyleCnt="0"/>
      <dgm:spPr/>
    </dgm:pt>
    <dgm:pt modelId="{F02D54A2-C39D-4E94-9A0A-B79978D948B9}" type="pres">
      <dgm:prSet presAssocID="{F98C4663-D6EA-4238-9360-AAFF817E06F9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B40C3-8704-4682-BCD3-E29DDDDAD4B4}" type="pres">
      <dgm:prSet presAssocID="{F98C4663-D6EA-4238-9360-AAFF817E06F9}" presName="parSh" presStyleLbl="node1" presStyleIdx="0" presStyleCnt="2"/>
      <dgm:spPr/>
      <dgm:t>
        <a:bodyPr/>
        <a:lstStyle/>
        <a:p>
          <a:endParaRPr lang="en-US"/>
        </a:p>
      </dgm:t>
    </dgm:pt>
    <dgm:pt modelId="{AB01E832-A06E-4A36-9C92-D6023B0918B2}" type="pres">
      <dgm:prSet presAssocID="{F98C4663-D6EA-4238-9360-AAFF817E06F9}" presName="desTx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4A8FF-A788-451C-A59E-07D86732E001}" type="pres">
      <dgm:prSet presAssocID="{106D0A73-D934-4FE1-9836-CDDC78EBB815}" presName="sibTrans" presStyleLbl="sibTrans2D1" presStyleIdx="0" presStyleCnt="1"/>
      <dgm:spPr/>
      <dgm:t>
        <a:bodyPr/>
        <a:lstStyle/>
        <a:p>
          <a:endParaRPr lang="en-US"/>
        </a:p>
      </dgm:t>
    </dgm:pt>
    <dgm:pt modelId="{E1000780-7F47-4D18-ADDE-3D44483DF90D}" type="pres">
      <dgm:prSet presAssocID="{106D0A73-D934-4FE1-9836-CDDC78EBB815}" presName="connTx" presStyleLbl="sibTrans2D1" presStyleIdx="0" presStyleCnt="1"/>
      <dgm:spPr/>
      <dgm:t>
        <a:bodyPr/>
        <a:lstStyle/>
        <a:p>
          <a:endParaRPr lang="en-US"/>
        </a:p>
      </dgm:t>
    </dgm:pt>
    <dgm:pt modelId="{33E68063-B576-4B33-8D7B-83D8D014724F}" type="pres">
      <dgm:prSet presAssocID="{318837F5-0380-447B-A6B8-FBEF3ADF3FB5}" presName="composite" presStyleCnt="0"/>
      <dgm:spPr/>
    </dgm:pt>
    <dgm:pt modelId="{569F16A4-4D15-4667-8CA3-4031EF15501E}" type="pres">
      <dgm:prSet presAssocID="{318837F5-0380-447B-A6B8-FBEF3ADF3FB5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486806-7F80-4106-A795-51CB95B94DFA}" type="pres">
      <dgm:prSet presAssocID="{318837F5-0380-447B-A6B8-FBEF3ADF3FB5}" presName="parSh" presStyleLbl="node1" presStyleIdx="1" presStyleCnt="2"/>
      <dgm:spPr/>
      <dgm:t>
        <a:bodyPr/>
        <a:lstStyle/>
        <a:p>
          <a:endParaRPr lang="en-US"/>
        </a:p>
      </dgm:t>
    </dgm:pt>
    <dgm:pt modelId="{BF6E4732-17C5-486D-8D05-DF6ECBB21FA4}" type="pres">
      <dgm:prSet presAssocID="{318837F5-0380-447B-A6B8-FBEF3ADF3FB5}" presName="desTx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4D71A7-1AE8-4CDE-8080-24070B47E5BF}" type="presOf" srcId="{FBCA0F4E-CF86-44F9-AD16-00D0A1562314}" destId="{AB01E832-A06E-4A36-9C92-D6023B0918B2}" srcOrd="0" destOrd="0" presId="urn:microsoft.com/office/officeart/2005/8/layout/process3"/>
    <dgm:cxn modelId="{318D9F3D-FACC-4F73-B661-9D9C18B1FF7D}" type="presOf" srcId="{106D0A73-D934-4FE1-9836-CDDC78EBB815}" destId="{1014A8FF-A788-451C-A59E-07D86732E001}" srcOrd="0" destOrd="0" presId="urn:microsoft.com/office/officeart/2005/8/layout/process3"/>
    <dgm:cxn modelId="{5AC8E422-3B22-42AE-A906-9D9C4E481639}" type="presOf" srcId="{801FABEA-3492-42D1-82DC-1DBB7327FCFC}" destId="{BF6E4732-17C5-486D-8D05-DF6ECBB21FA4}" srcOrd="0" destOrd="0" presId="urn:microsoft.com/office/officeart/2005/8/layout/process3"/>
    <dgm:cxn modelId="{40096438-EB09-4B24-9F69-9E9A3E7D3AEB}" type="presOf" srcId="{318837F5-0380-447B-A6B8-FBEF3ADF3FB5}" destId="{37486806-7F80-4106-A795-51CB95B94DFA}" srcOrd="1" destOrd="0" presId="urn:microsoft.com/office/officeart/2005/8/layout/process3"/>
    <dgm:cxn modelId="{4346FE00-B3C3-4D97-8A65-23D4433EA7B3}" srcId="{27FEF10E-85D8-45C3-844F-E409B181ED9C}" destId="{318837F5-0380-447B-A6B8-FBEF3ADF3FB5}" srcOrd="1" destOrd="0" parTransId="{DDA8FA82-50EC-4366-890B-684D0AD28858}" sibTransId="{93323078-74A5-4F59-BD93-52C3AD8F9B1C}"/>
    <dgm:cxn modelId="{6C31FB96-ED22-4A4D-8A16-86689EB80297}" srcId="{F98C4663-D6EA-4238-9360-AAFF817E06F9}" destId="{FBCA0F4E-CF86-44F9-AD16-00D0A1562314}" srcOrd="0" destOrd="0" parTransId="{767E26C1-D9B8-46C9-83BD-A2F7625C73AC}" sibTransId="{69F11414-FB23-45B5-8E19-8E4922B64398}"/>
    <dgm:cxn modelId="{D2A173B2-86C9-4BA5-B172-F2A465E7B159}" type="presOf" srcId="{F98C4663-D6EA-4238-9360-AAFF817E06F9}" destId="{F02D54A2-C39D-4E94-9A0A-B79978D948B9}" srcOrd="0" destOrd="0" presId="urn:microsoft.com/office/officeart/2005/8/layout/process3"/>
    <dgm:cxn modelId="{05776978-3C72-4D13-BB18-B6983E3EC32B}" srcId="{27FEF10E-85D8-45C3-844F-E409B181ED9C}" destId="{F98C4663-D6EA-4238-9360-AAFF817E06F9}" srcOrd="0" destOrd="0" parTransId="{C7921E48-A4E1-4701-A1DF-04A16D694885}" sibTransId="{106D0A73-D934-4FE1-9836-CDDC78EBB815}"/>
    <dgm:cxn modelId="{BE0D2DD7-479E-4595-ABFF-153F2A0E8337}" type="presOf" srcId="{27FEF10E-85D8-45C3-844F-E409B181ED9C}" destId="{C156327A-9DA9-4B77-8BB7-A2DCF5AB6B53}" srcOrd="0" destOrd="0" presId="urn:microsoft.com/office/officeart/2005/8/layout/process3"/>
    <dgm:cxn modelId="{E80E6E91-BA37-4C81-869F-68F508E69342}" type="presOf" srcId="{F98C4663-D6EA-4238-9360-AAFF817E06F9}" destId="{9A9B40C3-8704-4682-BCD3-E29DDDDAD4B4}" srcOrd="1" destOrd="0" presId="urn:microsoft.com/office/officeart/2005/8/layout/process3"/>
    <dgm:cxn modelId="{F5387EF2-77A6-4717-B47D-AF8B07150970}" type="presOf" srcId="{318837F5-0380-447B-A6B8-FBEF3ADF3FB5}" destId="{569F16A4-4D15-4667-8CA3-4031EF15501E}" srcOrd="0" destOrd="0" presId="urn:microsoft.com/office/officeart/2005/8/layout/process3"/>
    <dgm:cxn modelId="{D0304C9E-2C38-478E-8C84-4C1D23091509}" type="presOf" srcId="{106D0A73-D934-4FE1-9836-CDDC78EBB815}" destId="{E1000780-7F47-4D18-ADDE-3D44483DF90D}" srcOrd="1" destOrd="0" presId="urn:microsoft.com/office/officeart/2005/8/layout/process3"/>
    <dgm:cxn modelId="{EC646411-5AEF-4868-8E1D-72202FAC6EED}" srcId="{318837F5-0380-447B-A6B8-FBEF3ADF3FB5}" destId="{801FABEA-3492-42D1-82DC-1DBB7327FCFC}" srcOrd="0" destOrd="0" parTransId="{4B93BA12-7D28-4B8B-BA2E-BCDE11026554}" sibTransId="{099050C7-D82C-4A16-B8A0-42EFCC2E3121}"/>
    <dgm:cxn modelId="{0E684F92-F0E1-4CAA-896F-EC92FE0EDD0A}" type="presParOf" srcId="{C156327A-9DA9-4B77-8BB7-A2DCF5AB6B53}" destId="{26467C34-D90A-4147-931E-C39750D5BE50}" srcOrd="0" destOrd="0" presId="urn:microsoft.com/office/officeart/2005/8/layout/process3"/>
    <dgm:cxn modelId="{BB656E70-7111-45FB-B49E-C9335920E27A}" type="presParOf" srcId="{26467C34-D90A-4147-931E-C39750D5BE50}" destId="{F02D54A2-C39D-4E94-9A0A-B79978D948B9}" srcOrd="0" destOrd="0" presId="urn:microsoft.com/office/officeart/2005/8/layout/process3"/>
    <dgm:cxn modelId="{0AEBE9E2-979F-490E-A2C1-9C8505BDF098}" type="presParOf" srcId="{26467C34-D90A-4147-931E-C39750D5BE50}" destId="{9A9B40C3-8704-4682-BCD3-E29DDDDAD4B4}" srcOrd="1" destOrd="0" presId="urn:microsoft.com/office/officeart/2005/8/layout/process3"/>
    <dgm:cxn modelId="{56B63C00-28EA-41D7-BF18-E5E1C7BD18C1}" type="presParOf" srcId="{26467C34-D90A-4147-931E-C39750D5BE50}" destId="{AB01E832-A06E-4A36-9C92-D6023B0918B2}" srcOrd="2" destOrd="0" presId="urn:microsoft.com/office/officeart/2005/8/layout/process3"/>
    <dgm:cxn modelId="{1202369D-EC61-46B1-8BFC-BB60378F14CE}" type="presParOf" srcId="{C156327A-9DA9-4B77-8BB7-A2DCF5AB6B53}" destId="{1014A8FF-A788-451C-A59E-07D86732E001}" srcOrd="1" destOrd="0" presId="urn:microsoft.com/office/officeart/2005/8/layout/process3"/>
    <dgm:cxn modelId="{4F8FB88E-99FB-46F0-B40B-33A1A47A79F5}" type="presParOf" srcId="{1014A8FF-A788-451C-A59E-07D86732E001}" destId="{E1000780-7F47-4D18-ADDE-3D44483DF90D}" srcOrd="0" destOrd="0" presId="urn:microsoft.com/office/officeart/2005/8/layout/process3"/>
    <dgm:cxn modelId="{7DE0958C-6679-4AED-A0CC-4882337E23F6}" type="presParOf" srcId="{C156327A-9DA9-4B77-8BB7-A2DCF5AB6B53}" destId="{33E68063-B576-4B33-8D7B-83D8D014724F}" srcOrd="2" destOrd="0" presId="urn:microsoft.com/office/officeart/2005/8/layout/process3"/>
    <dgm:cxn modelId="{A078B695-E282-4BB3-889B-761C9B68548C}" type="presParOf" srcId="{33E68063-B576-4B33-8D7B-83D8D014724F}" destId="{569F16A4-4D15-4667-8CA3-4031EF15501E}" srcOrd="0" destOrd="0" presId="urn:microsoft.com/office/officeart/2005/8/layout/process3"/>
    <dgm:cxn modelId="{62E3D54E-27FE-4AA8-986F-B5E6DBE8F80F}" type="presParOf" srcId="{33E68063-B576-4B33-8D7B-83D8D014724F}" destId="{37486806-7F80-4106-A795-51CB95B94DFA}" srcOrd="1" destOrd="0" presId="urn:microsoft.com/office/officeart/2005/8/layout/process3"/>
    <dgm:cxn modelId="{1FC02FF4-8BB9-4642-946B-8A3053952AF2}" type="presParOf" srcId="{33E68063-B576-4B33-8D7B-83D8D014724F}" destId="{BF6E4732-17C5-486D-8D05-DF6ECBB21FA4}" srcOrd="2" destOrd="0" presId="urn:microsoft.com/office/officeart/2005/8/layout/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92AE7-4D07-4B85-8640-10936DC0C6A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9691C-B74F-4279-B76F-12E753B7C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HIRE PURCHASE AND INSTALLMENT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Journal Entries – In the books of  Purchase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80"/>
                <a:gridCol w="3643338"/>
                <a:gridCol w="33289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Sr.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Journal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Purchase of Assets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Assets A/c Dr.</a:t>
                      </a:r>
                    </a:p>
                    <a:p>
                      <a:r>
                        <a:rPr lang="en-US" dirty="0" smtClean="0"/>
                        <a:t>Interest Suspense A/c Dr.</a:t>
                      </a:r>
                    </a:p>
                    <a:p>
                      <a:r>
                        <a:rPr lang="en-US" dirty="0" smtClean="0"/>
                        <a:t>             To Vendor</a:t>
                      </a:r>
                      <a:r>
                        <a:rPr lang="en-US" baseline="0" dirty="0" smtClean="0"/>
                        <a:t> 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Down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 A/c Dr.</a:t>
                      </a:r>
                    </a:p>
                    <a:p>
                      <a:r>
                        <a:rPr lang="en-US" dirty="0" smtClean="0"/>
                        <a:t>             To Cash / Bank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for the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A/c Dr.</a:t>
                      </a:r>
                    </a:p>
                    <a:p>
                      <a:r>
                        <a:rPr lang="en-US" dirty="0" smtClean="0"/>
                        <a:t>         To Interest Suspense 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 of installment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 A/c Dr.</a:t>
                      </a:r>
                    </a:p>
                    <a:p>
                      <a:r>
                        <a:rPr lang="en-US" dirty="0" smtClean="0"/>
                        <a:t>             To Cash / Bank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Depreciation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Depreciation A/c Dr.</a:t>
                      </a:r>
                    </a:p>
                    <a:p>
                      <a:r>
                        <a:rPr lang="en-US" dirty="0" smtClean="0"/>
                        <a:t>      To Assets 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Profit &amp; Loss A/c Dr.</a:t>
                      </a:r>
                    </a:p>
                    <a:p>
                      <a:r>
                        <a:rPr lang="en-US" dirty="0" smtClean="0"/>
                        <a:t>        To Interest A/c</a:t>
                      </a:r>
                    </a:p>
                    <a:p>
                      <a:r>
                        <a:rPr lang="en-US" dirty="0" smtClean="0"/>
                        <a:t>        To Depreciation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Ledger Account – Books of Purchaser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Year === Carry forward </a:t>
            </a:r>
          </a:p>
          <a:p>
            <a:pPr marL="514350" indent="-514350">
              <a:buAutoNum type="alphaLcParenR"/>
            </a:pPr>
            <a:r>
              <a:rPr lang="en-US" dirty="0" smtClean="0"/>
              <a:t>Assets A/c</a:t>
            </a:r>
          </a:p>
          <a:p>
            <a:pPr marL="514350" indent="-514350">
              <a:buAutoNum type="alphaLcParenR"/>
            </a:pPr>
            <a:r>
              <a:rPr lang="en-US" dirty="0" smtClean="0"/>
              <a:t>Vendor A/c</a:t>
            </a:r>
          </a:p>
          <a:p>
            <a:pPr marL="514350" indent="-514350">
              <a:buAutoNum type="alphaLcParenR"/>
            </a:pPr>
            <a:r>
              <a:rPr lang="en-US" dirty="0" smtClean="0"/>
              <a:t>Interest Suspense A/c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Journal Entries – In the books of </a:t>
            </a:r>
            <a:r>
              <a:rPr lang="en-US" dirty="0" smtClean="0"/>
              <a:t>Vendor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80"/>
                <a:gridCol w="3643338"/>
                <a:gridCol w="33289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Sr.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Journal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 of Goods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Purchaser A/c Dr.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  To Sales A/c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  To </a:t>
                      </a:r>
                      <a:r>
                        <a:rPr lang="en-US" dirty="0" smtClean="0"/>
                        <a:t>Interest Suspense A/c Dr.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Down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/ Bank</a:t>
                      </a:r>
                      <a:r>
                        <a:rPr lang="en-US" dirty="0" smtClean="0"/>
                        <a:t> A/c Dr.</a:t>
                      </a:r>
                    </a:p>
                    <a:p>
                      <a:r>
                        <a:rPr lang="en-US" dirty="0" smtClean="0"/>
                        <a:t>             To </a:t>
                      </a:r>
                      <a:r>
                        <a:rPr lang="en-US" dirty="0" smtClean="0"/>
                        <a:t>Purchase 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for the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 Suspense </a:t>
                      </a:r>
                      <a:r>
                        <a:rPr lang="en-US" dirty="0" smtClean="0"/>
                        <a:t>A/c Dr.</a:t>
                      </a:r>
                    </a:p>
                    <a:p>
                      <a:r>
                        <a:rPr lang="en-US" dirty="0" smtClean="0"/>
                        <a:t>         To </a:t>
                      </a:r>
                      <a:r>
                        <a:rPr lang="en-US" dirty="0" smtClean="0"/>
                        <a:t>Interest </a:t>
                      </a:r>
                      <a:r>
                        <a:rPr lang="en-US" dirty="0" smtClean="0"/>
                        <a:t>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 of Installment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/ Bank A/c Dr.</a:t>
                      </a:r>
                    </a:p>
                    <a:p>
                      <a:r>
                        <a:rPr lang="en-US" dirty="0" smtClean="0"/>
                        <a:t>             To Purchase A/c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Depreciation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r>
                        <a:rPr lang="en-US" dirty="0" smtClean="0"/>
                        <a:t> A/c Dr.</a:t>
                      </a:r>
                    </a:p>
                    <a:p>
                      <a:r>
                        <a:rPr lang="en-US" dirty="0" smtClean="0"/>
                        <a:t>        To </a:t>
                      </a:r>
                      <a:r>
                        <a:rPr lang="en-US" dirty="0" smtClean="0"/>
                        <a:t>Profit &amp; Loss </a:t>
                      </a:r>
                      <a:r>
                        <a:rPr lang="en-US" dirty="0" smtClean="0"/>
                        <a:t>A/c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 of</a:t>
                      </a:r>
                      <a:r>
                        <a:rPr lang="en-US" baseline="0" dirty="0" smtClean="0"/>
                        <a:t> Sale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Sales A/c Dr.</a:t>
                      </a:r>
                    </a:p>
                    <a:p>
                      <a:r>
                        <a:rPr lang="en-US" dirty="0" smtClean="0"/>
                        <a:t>         To Trading A/c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Ledger Account – Books of Vendor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Year === Carry forward </a:t>
            </a:r>
          </a:p>
          <a:p>
            <a:pPr marL="514350" indent="-514350">
              <a:buAutoNum type="alphaLcParenR"/>
            </a:pPr>
            <a:r>
              <a:rPr lang="en-US" smtClean="0"/>
              <a:t>Purchaser </a:t>
            </a:r>
            <a:r>
              <a:rPr lang="en-US" dirty="0" smtClean="0"/>
              <a:t>A/c</a:t>
            </a:r>
          </a:p>
          <a:p>
            <a:pPr marL="514350" indent="-514350">
              <a:buAutoNum type="alphaLcParenR"/>
            </a:pPr>
            <a:r>
              <a:rPr lang="en-US" dirty="0" smtClean="0"/>
              <a:t>Interest Suspense A/c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Hire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Payment in installments</a:t>
            </a:r>
          </a:p>
          <a:p>
            <a:r>
              <a:rPr lang="en-US" dirty="0" smtClean="0"/>
              <a:t>Interest is charged by the seller</a:t>
            </a:r>
          </a:p>
          <a:p>
            <a:r>
              <a:rPr lang="en-US" dirty="0" smtClean="0"/>
              <a:t>Down payment</a:t>
            </a:r>
          </a:p>
          <a:p>
            <a:r>
              <a:rPr lang="en-US" dirty="0" smtClean="0"/>
              <a:t>Property in the goods is transferred only on payment of last installment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 between Sale &amp; Hire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Transfer of ownership</a:t>
            </a:r>
          </a:p>
          <a:p>
            <a:r>
              <a:rPr lang="en-US" dirty="0" smtClean="0"/>
              <a:t>Payment of price</a:t>
            </a:r>
          </a:p>
          <a:p>
            <a:r>
              <a:rPr lang="en-US" dirty="0" smtClean="0"/>
              <a:t>Interest</a:t>
            </a:r>
          </a:p>
          <a:p>
            <a:r>
              <a:rPr lang="en-US" dirty="0" smtClean="0"/>
              <a:t>Repossession</a:t>
            </a:r>
          </a:p>
          <a:p>
            <a:r>
              <a:rPr lang="en-US" dirty="0" smtClean="0"/>
              <a:t>Right of resale</a:t>
            </a:r>
          </a:p>
          <a:p>
            <a:r>
              <a:rPr lang="en-US" dirty="0" smtClean="0"/>
              <a:t>Treatment of installments paid so far</a:t>
            </a:r>
          </a:p>
          <a:p>
            <a:r>
              <a:rPr lang="en-US" dirty="0" smtClean="0"/>
              <a:t>Governing Acts</a:t>
            </a:r>
          </a:p>
          <a:p>
            <a:r>
              <a:rPr lang="en-US" dirty="0" smtClean="0"/>
              <a:t>Risk </a:t>
            </a:r>
            <a:r>
              <a:rPr lang="en-US" smtClean="0"/>
              <a:t>of Goods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 – Hire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Cash price</a:t>
            </a:r>
          </a:p>
          <a:p>
            <a:r>
              <a:rPr lang="en-US" dirty="0" smtClean="0"/>
              <a:t>Hire Purchase Price</a:t>
            </a:r>
          </a:p>
          <a:p>
            <a:r>
              <a:rPr lang="en-US" dirty="0" smtClean="0"/>
              <a:t>Interest</a:t>
            </a:r>
          </a:p>
          <a:p>
            <a:r>
              <a:rPr lang="en-US" dirty="0" smtClean="0"/>
              <a:t>Down Payment</a:t>
            </a:r>
          </a:p>
          <a:p>
            <a:r>
              <a:rPr lang="en-US" dirty="0" smtClean="0"/>
              <a:t>Repossession of Goods – Full</a:t>
            </a:r>
          </a:p>
          <a:p>
            <a:pPr lvl="8">
              <a:buNone/>
            </a:pPr>
            <a:r>
              <a:rPr lang="en-US" dirty="0"/>
              <a:t> </a:t>
            </a:r>
            <a:r>
              <a:rPr lang="en-US" dirty="0" smtClean="0"/>
              <a:t>      - Partial</a:t>
            </a:r>
          </a:p>
          <a:p>
            <a:r>
              <a:rPr lang="en-US" dirty="0" smtClean="0"/>
              <a:t>Methods of Depreciation – </a:t>
            </a:r>
          </a:p>
          <a:p>
            <a:pPr lvl="3"/>
            <a:r>
              <a:rPr lang="en-US" dirty="0" smtClean="0"/>
              <a:t>Straight Line Method / Fixed Installment Method</a:t>
            </a:r>
          </a:p>
          <a:p>
            <a:pPr lvl="3"/>
            <a:r>
              <a:rPr lang="en-US" dirty="0" smtClean="0"/>
              <a:t>Reducing / Diminishing Balance Method / Written Down Value Method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Hire Purchase Journal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u="sng" dirty="0" smtClean="0"/>
              <a:t>IN THE BOOKS OF HIRE PURCHASER</a:t>
            </a:r>
          </a:p>
          <a:p>
            <a:r>
              <a:rPr lang="en-US" dirty="0" smtClean="0"/>
              <a:t>First Year 6 entries</a:t>
            </a:r>
          </a:p>
          <a:p>
            <a:pPr marL="514350" indent="-514350">
              <a:buAutoNum type="arabicPeriod"/>
            </a:pPr>
            <a:r>
              <a:rPr lang="en-US" dirty="0" smtClean="0"/>
              <a:t>Purchase of asset</a:t>
            </a:r>
          </a:p>
          <a:p>
            <a:pPr marL="514350" indent="-514350">
              <a:buAutoNum type="arabicPeriod"/>
            </a:pPr>
            <a:r>
              <a:rPr lang="en-US" dirty="0" smtClean="0"/>
              <a:t>Down payment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Interest for the year</a:t>
            </a:r>
          </a:p>
          <a:p>
            <a:pPr marL="514350" indent="-514350">
              <a:buAutoNum type="arabicPeriod"/>
            </a:pPr>
            <a:r>
              <a:rPr lang="en-US" dirty="0" smtClean="0"/>
              <a:t>Payment of installment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Depreciation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Transfer</a:t>
            </a:r>
          </a:p>
          <a:p>
            <a:pPr marL="514350" indent="-514350">
              <a:buNone/>
            </a:pPr>
            <a:r>
              <a:rPr lang="en-US" dirty="0" smtClean="0"/>
              <a:t>Entry No 1 &amp; 2</a:t>
            </a:r>
            <a:r>
              <a:rPr lang="en-US" dirty="0" smtClean="0">
                <a:sym typeface="Wingdings" pitchFamily="2" charset="2"/>
              </a:rPr>
              <a:t> First Day</a:t>
            </a:r>
          </a:p>
          <a:p>
            <a:pPr marL="514350" indent="-514350">
              <a:buNone/>
            </a:pPr>
            <a:r>
              <a:rPr lang="en-US" dirty="0" smtClean="0">
                <a:sym typeface="Wingdings" pitchFamily="2" charset="2"/>
              </a:rPr>
              <a:t>Entry No. 3 to 6  Last day of the year 2 </a:t>
            </a:r>
            <a:r>
              <a:rPr lang="en-US" dirty="0" err="1" smtClean="0">
                <a:sym typeface="Wingdings" pitchFamily="2" charset="2"/>
              </a:rPr>
              <a:t>nd</a:t>
            </a:r>
            <a:r>
              <a:rPr lang="en-US" dirty="0" smtClean="0">
                <a:sym typeface="Wingdings" pitchFamily="2" charset="2"/>
              </a:rPr>
              <a:t> year onwards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Hire Purchase Journal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IN THE BOOKS OF HIRE VENDOR</a:t>
            </a:r>
          </a:p>
          <a:p>
            <a:r>
              <a:rPr lang="en-US" dirty="0" smtClean="0"/>
              <a:t>First Year 5 entries</a:t>
            </a:r>
          </a:p>
          <a:p>
            <a:pPr marL="514350" indent="-514350">
              <a:buAutoNum type="arabicPeriod"/>
            </a:pPr>
            <a:r>
              <a:rPr lang="en-US" dirty="0" smtClean="0"/>
              <a:t>Sale </a:t>
            </a:r>
            <a:r>
              <a:rPr lang="en-US" smtClean="0"/>
              <a:t>of goods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Down payment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Interest for the year</a:t>
            </a:r>
          </a:p>
          <a:p>
            <a:pPr marL="514350" indent="-514350">
              <a:buAutoNum type="arabicPeriod"/>
            </a:pPr>
            <a:r>
              <a:rPr lang="en-US" dirty="0" smtClean="0"/>
              <a:t>Receipt of installment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Transfer</a:t>
            </a:r>
          </a:p>
          <a:p>
            <a:pPr marL="514350" indent="-514350">
              <a:buNone/>
            </a:pPr>
            <a:r>
              <a:rPr lang="en-US" dirty="0" smtClean="0"/>
              <a:t>Entry No 1 &amp; 2</a:t>
            </a:r>
            <a:r>
              <a:rPr lang="en-US" dirty="0" smtClean="0">
                <a:sym typeface="Wingdings" pitchFamily="2" charset="2"/>
              </a:rPr>
              <a:t> First Day</a:t>
            </a:r>
          </a:p>
          <a:p>
            <a:pPr marL="514350" indent="-514350">
              <a:buNone/>
            </a:pPr>
            <a:r>
              <a:rPr lang="en-US" dirty="0" smtClean="0">
                <a:sym typeface="Wingdings" pitchFamily="2" charset="2"/>
              </a:rPr>
              <a:t>Entry No. 3 to 5  Last day of the year 2 </a:t>
            </a:r>
            <a:r>
              <a:rPr lang="en-US" dirty="0" err="1" smtClean="0">
                <a:sym typeface="Wingdings" pitchFamily="2" charset="2"/>
              </a:rPr>
              <a:t>nd</a:t>
            </a:r>
            <a:r>
              <a:rPr lang="en-US" dirty="0" smtClean="0">
                <a:sym typeface="Wingdings" pitchFamily="2" charset="2"/>
              </a:rPr>
              <a:t> year onwards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Repossession -Special Right with hire vendor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00166" y="192880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Repossession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Installment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Sale only</a:t>
            </a:r>
          </a:p>
          <a:p>
            <a:r>
              <a:rPr lang="en-US" dirty="0" smtClean="0"/>
              <a:t>Price paid in installment</a:t>
            </a:r>
          </a:p>
          <a:p>
            <a:r>
              <a:rPr lang="en-US" dirty="0" smtClean="0"/>
              <a:t>Interest</a:t>
            </a:r>
          </a:p>
          <a:p>
            <a:r>
              <a:rPr lang="en-US" dirty="0" smtClean="0"/>
              <a:t>Transfer of ownership – Immediate</a:t>
            </a:r>
          </a:p>
          <a:p>
            <a:r>
              <a:rPr lang="en-US" dirty="0" smtClean="0"/>
              <a:t>Repossession</a:t>
            </a:r>
          </a:p>
          <a:p>
            <a:r>
              <a:rPr lang="en-US" dirty="0" smtClean="0"/>
              <a:t>Right of resale</a:t>
            </a:r>
          </a:p>
          <a:p>
            <a:r>
              <a:rPr lang="en-US" dirty="0" smtClean="0"/>
              <a:t>Treatment of installments paid – adjusted against the price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545</Words>
  <Application>Microsoft Office PowerPoint</Application>
  <PresentationFormat>On-screen Show (4:3)</PresentationFormat>
  <Paragraphs>137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HIRE PURCHASE AND INSTALLMENT SYSTEM</vt:lpstr>
      <vt:lpstr>Features of Hire Purchase</vt:lpstr>
      <vt:lpstr>Difference between Sale &amp; Hire Purchase</vt:lpstr>
      <vt:lpstr>Key Terms – Hire Purchase</vt:lpstr>
      <vt:lpstr>Hire Purchase Journal Entries</vt:lpstr>
      <vt:lpstr>Hire Purchase Journal Entries</vt:lpstr>
      <vt:lpstr>Repossession -Special Right with hire vendor </vt:lpstr>
      <vt:lpstr>Complete Repossession</vt:lpstr>
      <vt:lpstr>Installment System </vt:lpstr>
      <vt:lpstr>Journal Entries – In the books of  Purchase</vt:lpstr>
      <vt:lpstr>Ledger Account – Books of Purchaser</vt:lpstr>
      <vt:lpstr>Journal Entries – In the books of Vendor</vt:lpstr>
      <vt:lpstr>Ledger Account – Books of Vendor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HIRE PURCHASE AND INSTALLMENT SYSTEM</dc:title>
  <dc:creator>HP</dc:creator>
  <cp:lastModifiedBy>HP</cp:lastModifiedBy>
  <cp:revision>12</cp:revision>
  <dcterms:created xsi:type="dcterms:W3CDTF">2020-12-01T02:15:46Z</dcterms:created>
  <dcterms:modified xsi:type="dcterms:W3CDTF">2021-03-22T03:52:14Z</dcterms:modified>
</cp:coreProperties>
</file>